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52" r:id="rId4"/>
    <p:sldId id="544" r:id="rId5"/>
    <p:sldId id="632" r:id="rId6"/>
    <p:sldId id="716" r:id="rId7"/>
    <p:sldId id="698" r:id="rId8"/>
    <p:sldId id="721" r:id="rId9"/>
    <p:sldId id="696" r:id="rId10"/>
    <p:sldId id="697" r:id="rId11"/>
    <p:sldId id="701" r:id="rId12"/>
    <p:sldId id="707" r:id="rId13"/>
    <p:sldId id="708" r:id="rId14"/>
    <p:sldId id="709" r:id="rId15"/>
    <p:sldId id="710" r:id="rId16"/>
    <p:sldId id="711" r:id="rId17"/>
    <p:sldId id="699" r:id="rId18"/>
    <p:sldId id="722" r:id="rId19"/>
    <p:sldId id="705" r:id="rId20"/>
    <p:sldId id="723" r:id="rId21"/>
    <p:sldId id="703" r:id="rId22"/>
    <p:sldId id="704" r:id="rId23"/>
    <p:sldId id="706" r:id="rId24"/>
    <p:sldId id="700" r:id="rId25"/>
    <p:sldId id="628" r:id="rId26"/>
    <p:sldId id="668" r:id="rId27"/>
    <p:sldId id="724" r:id="rId28"/>
    <p:sldId id="667" r:id="rId29"/>
    <p:sldId id="715" r:id="rId30"/>
    <p:sldId id="714" r:id="rId31"/>
    <p:sldId id="717" r:id="rId32"/>
    <p:sldId id="718" r:id="rId33"/>
    <p:sldId id="719" r:id="rId34"/>
    <p:sldId id="720" r:id="rId35"/>
    <p:sldId id="725" r:id="rId36"/>
    <p:sldId id="726" r:id="rId37"/>
    <p:sldId id="486" r:id="rId38"/>
    <p:sldId id="586" r:id="rId39"/>
    <p:sldId id="514" r:id="rId40"/>
    <p:sldId id="393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8670" autoAdjust="0"/>
  </p:normalViewPr>
  <p:slideViewPr>
    <p:cSldViewPr>
      <p:cViewPr varScale="1">
        <p:scale>
          <a:sx n="98" d="100"/>
          <a:sy n="98" d="100"/>
        </p:scale>
        <p:origin x="90" y="3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7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15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099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92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9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19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23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79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14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45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309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1142842"/>
            <a:ext cx="7834099" cy="987666"/>
          </a:xfrm>
        </p:spPr>
        <p:txBody>
          <a:bodyPr>
            <a:normAutofit fontScale="90000"/>
          </a:bodyPr>
          <a:lstStyle/>
          <a:p>
            <a:r>
              <a:rPr lang="en-US" dirty="0"/>
              <a:t>Interface Segregation / Dependency Inversion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2284089"/>
            <a:ext cx="7910300" cy="778736"/>
          </a:xfrm>
        </p:spPr>
        <p:txBody>
          <a:bodyPr>
            <a:normAutofit/>
          </a:bodyPr>
          <a:lstStyle/>
          <a:p>
            <a:r>
              <a:rPr lang="en-US" dirty="0"/>
              <a:t>Building Solid Code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4" y="4114800"/>
            <a:ext cx="1828798" cy="20069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993539" y="4065414"/>
            <a:ext cx="1286954" cy="61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99412" y="3896410"/>
            <a:ext cx="3335398" cy="2225378"/>
            <a:chOff x="5789612" y="3378588"/>
            <a:chExt cx="3701897" cy="2412612"/>
          </a:xfrm>
        </p:grpSpPr>
        <p:sp>
          <p:nvSpPr>
            <p:cNvPr id="2" name="Rectangle: Rounded Corners 1"/>
            <p:cNvSpPr/>
            <p:nvPr/>
          </p:nvSpPr>
          <p:spPr>
            <a:xfrm>
              <a:off x="5789612" y="3378588"/>
              <a:ext cx="3701897" cy="2412612"/>
            </a:xfrm>
            <a:prstGeom prst="roundRect">
              <a:avLst>
                <a:gd name="adj" fmla="val 511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1026" name="Picture 2" descr="Image result for inversion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252" y="3457809"/>
              <a:ext cx="2254168" cy="2254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981200"/>
            <a:ext cx="11804822" cy="4740276"/>
          </a:xfrm>
        </p:spPr>
        <p:txBody>
          <a:bodyPr numCol="2">
            <a:normAutofit/>
          </a:bodyPr>
          <a:lstStyle/>
          <a:p>
            <a:pPr lvl="1"/>
            <a:r>
              <a:rPr lang="en-US" dirty="0"/>
              <a:t>Framework</a:t>
            </a:r>
            <a:endParaRPr lang="en-US" b="0" dirty="0"/>
          </a:p>
          <a:p>
            <a:pPr lvl="1"/>
            <a:r>
              <a:rPr lang="en-US" dirty="0"/>
              <a:t>Third party library</a:t>
            </a:r>
            <a:endParaRPr lang="en-US" b="0" dirty="0"/>
          </a:p>
          <a:p>
            <a:pPr lvl="1"/>
            <a:r>
              <a:rPr lang="en-US" dirty="0"/>
              <a:t>Database</a:t>
            </a:r>
            <a:endParaRPr lang="en-US" b="0" dirty="0"/>
          </a:p>
          <a:p>
            <a:pPr lvl="1"/>
            <a:r>
              <a:rPr lang="en-US" dirty="0"/>
              <a:t>File system</a:t>
            </a:r>
            <a:endParaRPr lang="en-US" b="0" dirty="0"/>
          </a:p>
          <a:p>
            <a:pPr lvl="1"/>
            <a:r>
              <a:rPr lang="en-US" dirty="0"/>
              <a:t>Email</a:t>
            </a:r>
            <a:endParaRPr lang="en-US" b="0" dirty="0"/>
          </a:p>
          <a:p>
            <a:pPr lvl="1"/>
            <a:r>
              <a:rPr lang="en-US" dirty="0"/>
              <a:t>Web service</a:t>
            </a:r>
          </a:p>
          <a:p>
            <a:pPr lvl="1"/>
            <a:r>
              <a:rPr lang="en-US" dirty="0"/>
              <a:t>System resource (e.g. clock)</a:t>
            </a:r>
            <a:endParaRPr lang="en-US" b="0" dirty="0"/>
          </a:p>
          <a:p>
            <a:pPr lvl="1"/>
            <a:r>
              <a:rPr lang="en-US" dirty="0"/>
              <a:t>Configuration</a:t>
            </a:r>
            <a:endParaRPr lang="en-US" b="0" dirty="0"/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/>
              <a:t> keyword</a:t>
            </a:r>
            <a:endParaRPr lang="en-US" b="0" dirty="0"/>
          </a:p>
          <a:p>
            <a:pPr lvl="1"/>
            <a:r>
              <a:rPr lang="en-US" dirty="0"/>
              <a:t>Static method</a:t>
            </a:r>
          </a:p>
          <a:p>
            <a:pPr lvl="1"/>
            <a:r>
              <a:rPr lang="en-US" dirty="0"/>
              <a:t>Global function</a:t>
            </a:r>
            <a:endParaRPr lang="en-US" b="0" dirty="0"/>
          </a:p>
          <a:p>
            <a:pPr lvl="1"/>
            <a:r>
              <a:rPr lang="en-US" dirty="0"/>
              <a:t>Random generator</a:t>
            </a:r>
          </a:p>
          <a:p>
            <a:pPr lvl="1"/>
            <a:r>
              <a:rPr lang="en-US" dirty="0"/>
              <a:t>System.in / </a:t>
            </a:r>
            <a:r>
              <a:rPr lang="en-US" dirty="0" err="1"/>
              <a:t>System.out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Examples</a:t>
            </a:r>
            <a:endParaRPr lang="bg-BG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8300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dependency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is </a:t>
            </a:r>
            <a:r>
              <a:rPr lang="en-US" dirty="0"/>
              <a:t>any external component / system: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0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Constructor injection</a:t>
            </a:r>
          </a:p>
          <a:p>
            <a:pPr lvl="1"/>
            <a:r>
              <a:rPr lang="en-US" dirty="0"/>
              <a:t>Dependencies are passed through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/>
              <a:t>Classes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self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documenting</a:t>
            </a:r>
            <a:r>
              <a:rPr lang="en-US" dirty="0"/>
              <a:t> requirements</a:t>
            </a:r>
          </a:p>
          <a:p>
            <a:pPr lvl="2"/>
            <a:r>
              <a:rPr lang="en-US" dirty="0"/>
              <a:t>Works well without container</a:t>
            </a:r>
          </a:p>
          <a:p>
            <a:pPr lvl="2"/>
            <a:r>
              <a:rPr lang="en-US" dirty="0"/>
              <a:t>Always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valid state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/>
              <a:t>Many parameters</a:t>
            </a:r>
          </a:p>
          <a:p>
            <a:pPr lvl="2"/>
            <a:r>
              <a:rPr lang="en-US" dirty="0"/>
              <a:t>Some methods may not need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DIP?</a:t>
            </a:r>
            <a:endParaRPr lang="bg-BG" dirty="0"/>
          </a:p>
        </p:txBody>
      </p:sp>
      <p:grpSp>
        <p:nvGrpSpPr>
          <p:cNvPr id="9" name="Group 8"/>
          <p:cNvGrpSpPr/>
          <p:nvPr/>
        </p:nvGrpSpPr>
        <p:grpSpPr>
          <a:xfrm>
            <a:off x="9371012" y="4267200"/>
            <a:ext cx="1676399" cy="1676399"/>
            <a:chOff x="6246812" y="3276599"/>
            <a:chExt cx="2438400" cy="2438400"/>
          </a:xfrm>
        </p:grpSpPr>
        <p:sp>
          <p:nvSpPr>
            <p:cNvPr id="6" name="Rectangle 5"/>
            <p:cNvSpPr/>
            <p:nvPr/>
          </p:nvSpPr>
          <p:spPr>
            <a:xfrm>
              <a:off x="6246812" y="3276599"/>
              <a:ext cx="2438400" cy="2438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1032" name="Picture 8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3512" y="3543299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05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564" y="1143000"/>
            <a:ext cx="10777848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writer;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 reader, Writer writer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.reader =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.writer = writer;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copyAll() {}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665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Setter Injection</a:t>
            </a:r>
          </a:p>
          <a:p>
            <a:pPr lvl="1"/>
            <a:r>
              <a:rPr lang="en-US" dirty="0"/>
              <a:t>Dependencies are passed through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/>
              <a:t>Can be changed anytime</a:t>
            </a:r>
          </a:p>
          <a:p>
            <a:pPr lvl="2"/>
            <a:r>
              <a:rPr lang="en-US" dirty="0"/>
              <a:t>Very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flexible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/>
              <a:t>Possible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invalid state</a:t>
            </a:r>
            <a:r>
              <a:rPr lang="en-US" dirty="0"/>
              <a:t> of the object</a:t>
            </a:r>
          </a:p>
          <a:p>
            <a:pPr lvl="2"/>
            <a:r>
              <a:rPr lang="en-US" dirty="0"/>
              <a:t>Less intuitive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DIP?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1409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Setter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506194"/>
            <a:ext cx="10563648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reader;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writer;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setReader(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 reader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setWriter(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 writer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copyAll() {}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731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Parameter injection</a:t>
            </a:r>
          </a:p>
          <a:p>
            <a:pPr lvl="1"/>
            <a:r>
              <a:rPr lang="en-US" dirty="0"/>
              <a:t>Dependencies are passed through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method parameters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/>
              <a:t>No change in rest of the class</a:t>
            </a:r>
          </a:p>
          <a:p>
            <a:pPr lvl="2"/>
            <a:r>
              <a:rPr lang="en-US" dirty="0"/>
              <a:t>Very flexible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DIP? (3)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0745" y="4757055"/>
            <a:ext cx="10563648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copyAll(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 reader, Writer writer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{}   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13412" y="2514600"/>
            <a:ext cx="5787072" cy="1979053"/>
          </a:xfrm>
          <a:prstGeom prst="rect">
            <a:avLst/>
          </a:prstGeom>
        </p:spPr>
        <p:txBody>
          <a:bodyPr vert="horz" lIns="108000" tIns="36000" rIns="108000" bIns="36000" numCol="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/>
              <a:t>Many parameters</a:t>
            </a:r>
          </a:p>
          <a:p>
            <a:pPr lvl="2"/>
            <a:r>
              <a:rPr lang="en-US" dirty="0"/>
              <a:t>Breaks the method signature</a:t>
            </a:r>
          </a:p>
        </p:txBody>
      </p:sp>
    </p:spTree>
    <p:extLst>
      <p:ext uri="{BB962C8B-B14F-4D97-AF65-F5344CB8AC3E}">
        <p14:creationId xmlns:p14="http://schemas.microsoft.com/office/powerpoint/2010/main" val="75356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You are given a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GreetingClock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if hour &lt; 12, prints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"Good morning…"</a:t>
            </a:r>
          </a:p>
          <a:p>
            <a:pPr lvl="1"/>
            <a:r>
              <a:rPr lang="en-US" dirty="0">
                <a:latin typeface="+mj-lt"/>
              </a:rPr>
              <a:t>if hour &lt; 18, prints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"Good afternoon…"</a:t>
            </a:r>
          </a:p>
          <a:p>
            <a:pPr lvl="1"/>
            <a:r>
              <a:rPr lang="en-US" dirty="0">
                <a:latin typeface="+mj-lt"/>
              </a:rPr>
              <a:t>else prints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"Good evening…"</a:t>
            </a:r>
          </a:p>
          <a:p>
            <a:r>
              <a:rPr lang="en-US" dirty="0">
                <a:latin typeface="+mj-lt"/>
              </a:rPr>
              <a:t>Refactor so it conforms to DIP</a:t>
            </a:r>
          </a:p>
          <a:p>
            <a:r>
              <a:rPr lang="en-US" dirty="0">
                <a:latin typeface="+mj-lt"/>
              </a:rPr>
              <a:t>* Introduce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Strategy Design Pattern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System Resources</a:t>
            </a:r>
          </a:p>
        </p:txBody>
      </p:sp>
      <p:pic>
        <p:nvPicPr>
          <p:cNvPr id="2050" name="Picture 2" descr="Image result for clock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3581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Inject interfaces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TimeProvider</a:t>
            </a:r>
            <a:r>
              <a:rPr lang="en-US" dirty="0">
                <a:latin typeface="+mj-lt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Writer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System Resources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70012" y="2361892"/>
            <a:ext cx="9296400" cy="3353108"/>
            <a:chOff x="1370012" y="2361892"/>
            <a:chExt cx="9296400" cy="3353108"/>
          </a:xfrm>
        </p:grpSpPr>
        <p:grpSp>
          <p:nvGrpSpPr>
            <p:cNvPr id="3" name="Group 2"/>
            <p:cNvGrpSpPr/>
            <p:nvPr/>
          </p:nvGrpSpPr>
          <p:grpSpPr>
            <a:xfrm>
              <a:off x="1370012" y="2361892"/>
              <a:ext cx="9296400" cy="3353108"/>
              <a:chOff x="1370012" y="2361892"/>
              <a:chExt cx="9296400" cy="335310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370012" y="2361892"/>
                <a:ext cx="9296400" cy="3353108"/>
                <a:chOff x="321812" y="498532"/>
                <a:chExt cx="9296400" cy="3353108"/>
              </a:xfrm>
            </p:grpSpPr>
            <p:sp>
              <p:nvSpPr>
                <p:cNvPr id="7" name="Rectangle: Rounded Corners 6"/>
                <p:cNvSpPr/>
                <p:nvPr/>
              </p:nvSpPr>
              <p:spPr>
                <a:xfrm>
                  <a:off x="6018212" y="2771640"/>
                  <a:ext cx="3600000" cy="1080000"/>
                </a:xfrm>
                <a:prstGeom prst="roundRect">
                  <a:avLst>
                    <a:gd name="adj" fmla="val 6965"/>
                  </a:avLst>
                </a:prstGeom>
                <a:solidFill>
                  <a:schemeClr val="accent1">
                    <a:alpha val="30000"/>
                  </a:schemeClr>
                </a:solidFill>
                <a:ln w="50800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/>
                    <a:t>&lt;Writer&gt;</a:t>
                  </a:r>
                </a:p>
                <a:p>
                  <a:pPr algn="ctr"/>
                  <a:r>
                    <a:rPr lang="en-GB" sz="2800" dirty="0"/>
                    <a:t>+</a:t>
                  </a:r>
                  <a:r>
                    <a:rPr lang="en-GB" sz="2800" dirty="0" err="1"/>
                    <a:t>println</a:t>
                  </a:r>
                  <a:r>
                    <a:rPr lang="en-GB" sz="2800" dirty="0"/>
                    <a:t>(String):void</a:t>
                  </a:r>
                </a:p>
              </p:txBody>
            </p:sp>
            <p:sp>
              <p:nvSpPr>
                <p:cNvPr id="10" name="Rectangle: Rounded Corners 9"/>
                <p:cNvSpPr/>
                <p:nvPr/>
              </p:nvSpPr>
              <p:spPr>
                <a:xfrm>
                  <a:off x="6018212" y="498532"/>
                  <a:ext cx="3600000" cy="1080000"/>
                </a:xfrm>
                <a:prstGeom prst="roundRect">
                  <a:avLst>
                    <a:gd name="adj" fmla="val 6965"/>
                  </a:avLst>
                </a:prstGeom>
                <a:solidFill>
                  <a:schemeClr val="accent1">
                    <a:alpha val="30000"/>
                  </a:schemeClr>
                </a:solidFill>
                <a:ln w="50800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/>
                    <a:t> &lt;</a:t>
                  </a:r>
                  <a:r>
                    <a:rPr lang="en-GB" sz="2800" dirty="0" err="1"/>
                    <a:t>TimeProvider</a:t>
                  </a:r>
                  <a:r>
                    <a:rPr lang="en-GB" sz="2800" dirty="0"/>
                    <a:t>&gt;</a:t>
                  </a:r>
                </a:p>
                <a:p>
                  <a:pPr algn="ctr"/>
                  <a:r>
                    <a:rPr lang="en-GB" sz="2800" dirty="0"/>
                    <a:t>+</a:t>
                  </a:r>
                  <a:r>
                    <a:rPr lang="en-GB" sz="2800" dirty="0" err="1"/>
                    <a:t>getHour</a:t>
                  </a:r>
                  <a:r>
                    <a:rPr lang="en-GB" sz="2800" dirty="0"/>
                    <a:t>():</a:t>
                  </a:r>
                  <a:r>
                    <a:rPr lang="en-GB" sz="2800" dirty="0" err="1"/>
                    <a:t>int</a:t>
                  </a:r>
                  <a:endParaRPr lang="en-GB" sz="2800" dirty="0"/>
                </a:p>
              </p:txBody>
            </p:sp>
            <p:sp>
              <p:nvSpPr>
                <p:cNvPr id="11" name="Rectangle: Rounded Corners 10"/>
                <p:cNvSpPr/>
                <p:nvPr/>
              </p:nvSpPr>
              <p:spPr>
                <a:xfrm>
                  <a:off x="321812" y="1628640"/>
                  <a:ext cx="3600000" cy="1080000"/>
                </a:xfrm>
                <a:prstGeom prst="roundRect">
                  <a:avLst>
                    <a:gd name="adj" fmla="val 6965"/>
                  </a:avLst>
                </a:prstGeom>
                <a:solidFill>
                  <a:schemeClr val="accent1">
                    <a:alpha val="30000"/>
                  </a:schemeClr>
                </a:solidFill>
                <a:ln w="50800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 err="1"/>
                    <a:t>GreetingClock</a:t>
                  </a:r>
                  <a:endParaRPr lang="en-GB" sz="2800" dirty="0"/>
                </a:p>
                <a:p>
                  <a:pPr algn="ctr"/>
                  <a:r>
                    <a:rPr lang="en-GB" sz="2800" dirty="0"/>
                    <a:t>+greet():void</a:t>
                  </a:r>
                </a:p>
              </p:txBody>
            </p:sp>
          </p:grpSp>
          <p:cxnSp>
            <p:nvCxnSpPr>
              <p:cNvPr id="19" name="Connector: Elbow 18"/>
              <p:cNvCxnSpPr>
                <a:stCxn id="11" idx="3"/>
                <a:endCxn id="7" idx="1"/>
              </p:cNvCxnSpPr>
              <p:nvPr/>
            </p:nvCxnSpPr>
            <p:spPr>
              <a:xfrm>
                <a:off x="4970012" y="4032000"/>
                <a:ext cx="2096400" cy="1143000"/>
              </a:xfrm>
              <a:prstGeom prst="bentConnector3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Connector: Elbow 20"/>
            <p:cNvCxnSpPr>
              <a:cxnSpLocks/>
              <a:stCxn id="11" idx="3"/>
              <a:endCxn id="10" idx="1"/>
            </p:cNvCxnSpPr>
            <p:nvPr/>
          </p:nvCxnSpPr>
          <p:spPr>
            <a:xfrm flipV="1">
              <a:off x="4970012" y="2901892"/>
              <a:ext cx="2096400" cy="1130108"/>
            </a:xfrm>
            <a:prstGeom prst="bentConnector3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108129" y="3505200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108364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You are given some 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Follow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DIP</a:t>
            </a:r>
            <a:r>
              <a:rPr lang="en-US" dirty="0">
                <a:latin typeface="+mj-lt"/>
              </a:rPr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invert dependencies</a:t>
            </a:r>
          </a:p>
          <a:p>
            <a:r>
              <a:rPr lang="en-US" dirty="0">
                <a:latin typeface="+mj-lt"/>
              </a:rPr>
              <a:t>*Introduce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Composite Design Pattern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Services</a:t>
            </a:r>
          </a:p>
        </p:txBody>
      </p:sp>
      <p:cxnSp>
        <p:nvCxnSpPr>
          <p:cNvPr id="21" name="Connector: Elbow 20"/>
          <p:cNvCxnSpPr>
            <a:stCxn id="11" idx="3"/>
            <a:endCxn id="12" idx="1"/>
          </p:cNvCxnSpPr>
          <p:nvPr/>
        </p:nvCxnSpPr>
        <p:spPr>
          <a:xfrm flipV="1">
            <a:off x="4512812" y="2579102"/>
            <a:ext cx="2209800" cy="887998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cxnSpLocks/>
            <a:stCxn id="11" idx="3"/>
            <a:endCxn id="17" idx="1"/>
          </p:cNvCxnSpPr>
          <p:nvPr/>
        </p:nvCxnSpPr>
        <p:spPr>
          <a:xfrm>
            <a:off x="4512812" y="3467100"/>
            <a:ext cx="2209800" cy="94278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912812" y="1859102"/>
            <a:ext cx="9829800" cy="3270780"/>
            <a:chOff x="912812" y="1859102"/>
            <a:chExt cx="9829800" cy="3270780"/>
          </a:xfrm>
        </p:grpSpPr>
        <p:grpSp>
          <p:nvGrpSpPr>
            <p:cNvPr id="7" name="Group 6"/>
            <p:cNvGrpSpPr/>
            <p:nvPr/>
          </p:nvGrpSpPr>
          <p:grpSpPr>
            <a:xfrm>
              <a:off x="912812" y="1859102"/>
              <a:ext cx="9829800" cy="3270780"/>
              <a:chOff x="-284625" y="1859102"/>
              <a:chExt cx="9829800" cy="3270780"/>
            </a:xfrm>
          </p:grpSpPr>
          <p:sp>
            <p:nvSpPr>
              <p:cNvPr id="11" name="Rectangle: Rounded Corners 10"/>
              <p:cNvSpPr/>
              <p:nvPr/>
            </p:nvSpPr>
            <p:spPr>
              <a:xfrm>
                <a:off x="-284625" y="2971800"/>
                <a:ext cx="3600000" cy="990600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 </a:t>
                </a:r>
                <a:r>
                  <a:rPr lang="en-GB" sz="2800" dirty="0" err="1"/>
                  <a:t>OnlineStoreOrder</a:t>
                </a:r>
                <a:endParaRPr lang="en-GB" sz="2800" dirty="0"/>
              </a:p>
              <a:p>
                <a:pPr algn="ctr"/>
                <a:r>
                  <a:rPr lang="en-GB" sz="2800" dirty="0"/>
                  <a:t>+process():void</a:t>
                </a:r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5525175" y="1859102"/>
                <a:ext cx="4020000" cy="1440000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 err="1"/>
                  <a:t>SmsNotificationService</a:t>
                </a:r>
                <a:endParaRPr lang="en-GB" sz="2800" dirty="0"/>
              </a:p>
              <a:p>
                <a:pPr algn="ctr"/>
                <a:r>
                  <a:rPr lang="en-GB" sz="2800" dirty="0"/>
                  <a:t>+</a:t>
                </a:r>
                <a:r>
                  <a:rPr lang="en-GB" sz="2800" dirty="0" err="1"/>
                  <a:t>isActive</a:t>
                </a:r>
                <a:r>
                  <a:rPr lang="en-GB" sz="2800" dirty="0"/>
                  <a:t>():Boolean</a:t>
                </a:r>
              </a:p>
              <a:p>
                <a:pPr algn="ctr"/>
                <a:r>
                  <a:rPr lang="en-GB" sz="2800" dirty="0"/>
                  <a:t>+</a:t>
                </a:r>
                <a:r>
                  <a:rPr lang="en-GB" sz="2800" dirty="0" err="1"/>
                  <a:t>sendNotification</a:t>
                </a:r>
                <a:r>
                  <a:rPr lang="en-GB" sz="2800" dirty="0"/>
                  <a:t>():void</a:t>
                </a:r>
              </a:p>
            </p:txBody>
          </p:sp>
          <p:sp>
            <p:nvSpPr>
              <p:cNvPr id="17" name="Rectangle: Rounded Corners 16"/>
              <p:cNvSpPr/>
              <p:nvPr/>
            </p:nvSpPr>
            <p:spPr>
              <a:xfrm>
                <a:off x="5525175" y="3689882"/>
                <a:ext cx="4020000" cy="1440000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 err="1"/>
                  <a:t>EmailNotificationService</a:t>
                </a:r>
                <a:endParaRPr lang="en-GB" sz="2800" dirty="0"/>
              </a:p>
              <a:p>
                <a:pPr algn="ctr"/>
                <a:r>
                  <a:rPr lang="en-GB" sz="2800" dirty="0"/>
                  <a:t>+</a:t>
                </a:r>
                <a:r>
                  <a:rPr lang="en-GB" sz="2800" dirty="0" err="1"/>
                  <a:t>isActive</a:t>
                </a:r>
                <a:r>
                  <a:rPr lang="en-GB" sz="2800" dirty="0"/>
                  <a:t>():Boolean</a:t>
                </a:r>
              </a:p>
              <a:p>
                <a:pPr algn="ctr"/>
                <a:r>
                  <a:rPr lang="en-GB" sz="2800" dirty="0"/>
                  <a:t>+</a:t>
                </a:r>
                <a:r>
                  <a:rPr lang="en-GB" sz="2800" dirty="0" err="1"/>
                  <a:t>sendNotification</a:t>
                </a:r>
                <a:r>
                  <a:rPr lang="en-GB" sz="2800" dirty="0"/>
                  <a:t>():void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666068" y="2962524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55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Services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4212" y="2286000"/>
            <a:ext cx="10619360" cy="3124200"/>
            <a:chOff x="684212" y="2286000"/>
            <a:chExt cx="10619360" cy="3124200"/>
          </a:xfrm>
        </p:grpSpPr>
        <p:grpSp>
          <p:nvGrpSpPr>
            <p:cNvPr id="7" name="Group 6"/>
            <p:cNvGrpSpPr/>
            <p:nvPr/>
          </p:nvGrpSpPr>
          <p:grpSpPr>
            <a:xfrm>
              <a:off x="684212" y="2286000"/>
              <a:ext cx="10619360" cy="3124200"/>
              <a:chOff x="-235985" y="2057400"/>
              <a:chExt cx="10619360" cy="3124200"/>
            </a:xfrm>
          </p:grpSpPr>
          <p:sp>
            <p:nvSpPr>
              <p:cNvPr id="11" name="Rectangle: Rounded Corners 10"/>
              <p:cNvSpPr/>
              <p:nvPr/>
            </p:nvSpPr>
            <p:spPr>
              <a:xfrm>
                <a:off x="-235985" y="2277896"/>
                <a:ext cx="3600000" cy="990600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 </a:t>
                </a:r>
                <a:r>
                  <a:rPr lang="en-GB" sz="2800" dirty="0" err="1"/>
                  <a:t>OnlineStoreOrder</a:t>
                </a:r>
                <a:endParaRPr lang="en-GB" sz="2800" dirty="0"/>
              </a:p>
              <a:p>
                <a:pPr algn="ctr"/>
                <a:r>
                  <a:rPr lang="en-GB" sz="2800" dirty="0"/>
                  <a:t>+process():void</a:t>
                </a:r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4220047" y="2057400"/>
                <a:ext cx="4020000" cy="1440000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&lt;</a:t>
                </a:r>
                <a:r>
                  <a:rPr lang="en-GB" sz="2800" dirty="0" err="1"/>
                  <a:t>NotificationService</a:t>
                </a:r>
                <a:r>
                  <a:rPr lang="en-GB" sz="2800" dirty="0"/>
                  <a:t>&gt;</a:t>
                </a:r>
              </a:p>
              <a:p>
                <a:pPr algn="ctr"/>
                <a:r>
                  <a:rPr lang="en-GB" sz="2800" dirty="0"/>
                  <a:t>+</a:t>
                </a:r>
                <a:r>
                  <a:rPr lang="en-GB" sz="2800" dirty="0" err="1"/>
                  <a:t>isActive</a:t>
                </a:r>
                <a:r>
                  <a:rPr lang="en-GB" sz="2800" dirty="0"/>
                  <a:t>():Boolean</a:t>
                </a:r>
              </a:p>
              <a:p>
                <a:pPr algn="ctr"/>
                <a:r>
                  <a:rPr lang="en-GB" sz="2800" dirty="0"/>
                  <a:t>+</a:t>
                </a:r>
                <a:r>
                  <a:rPr lang="en-GB" sz="2800" dirty="0" err="1"/>
                  <a:t>sendNotification</a:t>
                </a:r>
                <a:r>
                  <a:rPr lang="en-GB" sz="2800" dirty="0"/>
                  <a:t>():void</a:t>
                </a:r>
              </a:p>
            </p:txBody>
          </p:sp>
          <p:sp>
            <p:nvSpPr>
              <p:cNvPr id="17" name="Rectangle: Rounded Corners 16"/>
              <p:cNvSpPr/>
              <p:nvPr/>
            </p:nvSpPr>
            <p:spPr>
              <a:xfrm>
                <a:off x="2025003" y="4461600"/>
                <a:ext cx="4020000" cy="720000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 err="1"/>
                  <a:t>EmailNotificationService</a:t>
                </a:r>
                <a:endParaRPr lang="en-GB" sz="2800" dirty="0"/>
              </a:p>
            </p:txBody>
          </p:sp>
          <p:sp>
            <p:nvSpPr>
              <p:cNvPr id="15" name="Rectangle: Rounded Corners 14"/>
              <p:cNvSpPr/>
              <p:nvPr/>
            </p:nvSpPr>
            <p:spPr>
              <a:xfrm>
                <a:off x="6363375" y="4461600"/>
                <a:ext cx="4020000" cy="720000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 err="1"/>
                  <a:t>EmailNotificationService</a:t>
                </a:r>
                <a:endParaRPr lang="en-GB" sz="2800" dirty="0"/>
              </a:p>
            </p:txBody>
          </p:sp>
        </p:grpSp>
        <p:cxnSp>
          <p:nvCxnSpPr>
            <p:cNvPr id="6" name="Straight Arrow Connector 5"/>
            <p:cNvCxnSpPr>
              <a:stCxn id="11" idx="3"/>
              <a:endCxn id="12" idx="1"/>
            </p:cNvCxnSpPr>
            <p:nvPr/>
          </p:nvCxnSpPr>
          <p:spPr>
            <a:xfrm>
              <a:off x="4284212" y="3001796"/>
              <a:ext cx="856032" cy="420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8"/>
            <p:cNvCxnSpPr>
              <a:stCxn id="17" idx="0"/>
              <a:endCxn id="12" idx="2"/>
            </p:cNvCxnSpPr>
            <p:nvPr/>
          </p:nvCxnSpPr>
          <p:spPr>
            <a:xfrm rot="5400000" flipH="1" flipV="1">
              <a:off x="5570622" y="3110578"/>
              <a:ext cx="964200" cy="2195044"/>
            </a:xfrm>
            <a:prstGeom prst="bentConnector3">
              <a:avLst/>
            </a:prstGeom>
            <a:ln w="508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/>
            <p:cNvCxnSpPr>
              <a:cxnSpLocks/>
              <a:stCxn id="15" idx="0"/>
              <a:endCxn id="12" idx="2"/>
            </p:cNvCxnSpPr>
            <p:nvPr/>
          </p:nvCxnSpPr>
          <p:spPr>
            <a:xfrm rot="16200000" flipV="1">
              <a:off x="7739808" y="3136436"/>
              <a:ext cx="964200" cy="2143328"/>
            </a:xfrm>
            <a:prstGeom prst="bentConnector3">
              <a:avLst>
                <a:gd name="adj1" fmla="val 50000"/>
              </a:avLst>
            </a:prstGeom>
            <a:ln w="508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23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Dependency Inversion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The Problem (Button </a:t>
            </a:r>
            <a:r>
              <a:rPr lang="en-GB" dirty="0">
                <a:sym typeface="Wingdings" panose="05000000000000000000" pitchFamily="2" charset="2"/>
              </a:rPr>
              <a:t> Lamp</a:t>
            </a:r>
            <a:r>
              <a:rPr lang="en-GB" dirty="0"/>
              <a:t>)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Invert Dependencies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Application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Layering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Interface Segregation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"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Fat</a:t>
            </a:r>
            <a:r>
              <a:rPr lang="en-GB" dirty="0"/>
              <a:t>" Interfaces vs "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Role</a:t>
            </a:r>
            <a:r>
              <a:rPr lang="en-GB" dirty="0"/>
              <a:t>" Interfaces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Solving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2108" y="2971800"/>
            <a:ext cx="2462505" cy="31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 numCol="1">
            <a:normAutofit/>
          </a:bodyPr>
          <a:lstStyle/>
          <a:p>
            <a:r>
              <a:rPr lang="en-US" dirty="0"/>
              <a:t>Traditional programming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High-level </a:t>
            </a:r>
            <a:r>
              <a:rPr lang="en-US" dirty="0"/>
              <a:t>modules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low-level</a:t>
            </a:r>
            <a:r>
              <a:rPr lang="en-US" dirty="0"/>
              <a:t> modules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1522412" y="2971800"/>
            <a:ext cx="9086400" cy="3200400"/>
            <a:chOff x="836612" y="2720405"/>
            <a:chExt cx="9086400" cy="320040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836612" y="2720405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UI Layer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6323012" y="5252158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Data</a:t>
              </a:r>
              <a:r>
                <a:rPr lang="bg-BG" sz="2800" dirty="0"/>
                <a:t> </a:t>
              </a:r>
              <a:r>
                <a:rPr lang="en-GB" sz="2800" dirty="0"/>
                <a:t>Access Layer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3561212" y="3959580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Business Layer</a:t>
              </a:r>
            </a:p>
          </p:txBody>
        </p:sp>
      </p:grpSp>
      <p:cxnSp>
        <p:nvCxnSpPr>
          <p:cNvPr id="22" name="Connector: Elbow 21"/>
          <p:cNvCxnSpPr>
            <a:cxnSpLocks/>
            <a:stCxn id="8" idx="3"/>
            <a:endCxn id="11" idx="0"/>
          </p:cNvCxnSpPr>
          <p:nvPr/>
        </p:nvCxnSpPr>
        <p:spPr>
          <a:xfrm>
            <a:off x="5122412" y="3306124"/>
            <a:ext cx="924600" cy="90485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/>
          <p:cNvCxnSpPr>
            <a:cxnSpLocks/>
            <a:stCxn id="11" idx="3"/>
            <a:endCxn id="9" idx="0"/>
          </p:cNvCxnSpPr>
          <p:nvPr/>
        </p:nvCxnSpPr>
        <p:spPr>
          <a:xfrm>
            <a:off x="7847012" y="4545299"/>
            <a:ext cx="961800" cy="95825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0284" y="3925112"/>
            <a:ext cx="11263200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0284" y="5181600"/>
            <a:ext cx="11263200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46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 numCol="1">
            <a:normAutofit/>
          </a:bodyPr>
          <a:lstStyle/>
          <a:p>
            <a:r>
              <a:rPr lang="en-US" dirty="0"/>
              <a:t>Dependency Inversion Layering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High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low-level</a:t>
            </a:r>
            <a:r>
              <a:rPr lang="en-US" dirty="0"/>
              <a:t> modules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depend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abstractions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(2)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852212" y="3008409"/>
            <a:ext cx="10195200" cy="3107047"/>
            <a:chOff x="1065212" y="2720405"/>
            <a:chExt cx="10195200" cy="3107047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1065212" y="2720405"/>
              <a:ext cx="288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UI Layer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8380412" y="5158805"/>
              <a:ext cx="288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Data Access Layer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4722812" y="3926596"/>
              <a:ext cx="288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Business Layer</a:t>
              </a: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4722812" y="2720405"/>
              <a:ext cx="288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&lt;BL Interface&gt;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8380412" y="3926596"/>
              <a:ext cx="288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&lt;DAL Interface&gt;</a:t>
              </a:r>
            </a:p>
          </p:txBody>
        </p:sp>
      </p:grpSp>
      <p:cxnSp>
        <p:nvCxnSpPr>
          <p:cNvPr id="15" name="Straight Arrow Connector 14"/>
          <p:cNvCxnSpPr>
            <a:stCxn id="8" idx="3"/>
            <a:endCxn id="12" idx="1"/>
          </p:cNvCxnSpPr>
          <p:nvPr/>
        </p:nvCxnSpPr>
        <p:spPr>
          <a:xfrm>
            <a:off x="3732212" y="3342733"/>
            <a:ext cx="777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1" idx="3"/>
            <a:endCxn id="16" idx="1"/>
          </p:cNvCxnSpPr>
          <p:nvPr/>
        </p:nvCxnSpPr>
        <p:spPr>
          <a:xfrm>
            <a:off x="7389812" y="4548924"/>
            <a:ext cx="777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1" idx="0"/>
            <a:endCxn id="12" idx="2"/>
          </p:cNvCxnSpPr>
          <p:nvPr/>
        </p:nvCxnSpPr>
        <p:spPr>
          <a:xfrm flipV="1">
            <a:off x="5949812" y="3677056"/>
            <a:ext cx="0" cy="537544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9" idx="0"/>
            <a:endCxn id="16" idx="2"/>
          </p:cNvCxnSpPr>
          <p:nvPr/>
        </p:nvCxnSpPr>
        <p:spPr>
          <a:xfrm flipV="1">
            <a:off x="9607412" y="4883247"/>
            <a:ext cx="0" cy="563562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60284" y="3925112"/>
            <a:ext cx="11263200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60284" y="5181600"/>
            <a:ext cx="11263200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7999412" y="2666609"/>
            <a:ext cx="2370000" cy="960150"/>
          </a:xfrm>
          <a:prstGeom prst="wedgeRoundRectCallout">
            <a:avLst>
              <a:gd name="adj1" fmla="val -65951"/>
              <a:gd name="adj2" fmla="val 22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Client defines interfaces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742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You are given some classes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Refactor the code so that it conforms to DIP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Employee Info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04612" y="2076434"/>
            <a:ext cx="10800000" cy="2876566"/>
            <a:chOff x="-716460" y="1889717"/>
            <a:chExt cx="10800000" cy="2876566"/>
          </a:xfrm>
        </p:grpSpPr>
        <p:sp>
          <p:nvSpPr>
            <p:cNvPr id="16" name="Rectangle: Rounded Corners 15"/>
            <p:cNvSpPr/>
            <p:nvPr/>
          </p:nvSpPr>
          <p:spPr>
            <a:xfrm>
              <a:off x="-716460" y="1889717"/>
              <a:ext cx="3600000" cy="7200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 Main</a:t>
              </a:r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6483540" y="4046283"/>
              <a:ext cx="3600000" cy="7200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 err="1"/>
                <a:t>EmployeeDatabase</a:t>
              </a:r>
              <a:endParaRPr lang="en-GB" sz="2800" dirty="0"/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2883540" y="2966667"/>
              <a:ext cx="3600000" cy="7200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 err="1"/>
                <a:t>EmployeeInfoProvider</a:t>
              </a:r>
              <a:endParaRPr lang="en-GB" sz="2800" dirty="0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6483540" y="1889717"/>
              <a:ext cx="3600000" cy="7200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 err="1"/>
                <a:t>ConsoleFormatter</a:t>
              </a:r>
              <a:endParaRPr lang="en-GB" sz="2800" dirty="0"/>
            </a:p>
          </p:txBody>
        </p:sp>
      </p:grpSp>
      <p:cxnSp>
        <p:nvCxnSpPr>
          <p:cNvPr id="20" name="Connector: Elbow 19"/>
          <p:cNvCxnSpPr>
            <a:cxnSpLocks/>
            <a:stCxn id="16" idx="3"/>
            <a:endCxn id="18" idx="0"/>
          </p:cNvCxnSpPr>
          <p:nvPr/>
        </p:nvCxnSpPr>
        <p:spPr>
          <a:xfrm>
            <a:off x="4304612" y="2436434"/>
            <a:ext cx="1800000" cy="71695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6" idx="3"/>
            <a:endCxn id="19" idx="1"/>
          </p:cNvCxnSpPr>
          <p:nvPr/>
        </p:nvCxnSpPr>
        <p:spPr>
          <a:xfrm>
            <a:off x="4304612" y="2436434"/>
            <a:ext cx="36000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cxnSpLocks/>
            <a:stCxn id="18" idx="3"/>
            <a:endCxn id="17" idx="0"/>
          </p:cNvCxnSpPr>
          <p:nvPr/>
        </p:nvCxnSpPr>
        <p:spPr>
          <a:xfrm>
            <a:off x="7904612" y="3513384"/>
            <a:ext cx="1800000" cy="719616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56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Employee Info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3212" y="1799616"/>
            <a:ext cx="11692022" cy="3981640"/>
            <a:chOff x="303212" y="1799616"/>
            <a:chExt cx="11692022" cy="3981640"/>
          </a:xfrm>
        </p:grpSpPr>
        <p:cxnSp>
          <p:nvCxnSpPr>
            <p:cNvPr id="15" name="Straight Arrow Connector 14"/>
            <p:cNvCxnSpPr>
              <a:stCxn id="9" idx="0"/>
              <a:endCxn id="10" idx="2"/>
            </p:cNvCxnSpPr>
            <p:nvPr/>
          </p:nvCxnSpPr>
          <p:spPr>
            <a:xfrm flipV="1">
              <a:off x="3686012" y="3171216"/>
              <a:ext cx="0" cy="791184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10391612" y="4466400"/>
              <a:ext cx="0" cy="810856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6962612" y="3171216"/>
              <a:ext cx="0" cy="791184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/>
            <p:cNvCxnSpPr>
              <a:stCxn id="6" idx="3"/>
              <a:endCxn id="11" idx="0"/>
            </p:cNvCxnSpPr>
            <p:nvPr/>
          </p:nvCxnSpPr>
          <p:spPr>
            <a:xfrm>
              <a:off x="3240812" y="2051616"/>
              <a:ext cx="3721800" cy="61560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03212" y="1799616"/>
              <a:ext cx="11692022" cy="3981640"/>
              <a:chOff x="303212" y="1799616"/>
              <a:chExt cx="11692022" cy="398164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60812" y="1799616"/>
                <a:ext cx="11524800" cy="3981640"/>
                <a:chOff x="-984060" y="1184883"/>
                <a:chExt cx="11524800" cy="3981640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-984060" y="1184883"/>
                  <a:ext cx="2880000" cy="504000"/>
                </a:xfrm>
                <a:prstGeom prst="roundRect">
                  <a:avLst>
                    <a:gd name="adj" fmla="val 6965"/>
                  </a:avLst>
                </a:prstGeom>
                <a:solidFill>
                  <a:schemeClr val="accent1">
                    <a:alpha val="30000"/>
                  </a:schemeClr>
                </a:solidFill>
                <a:ln w="50800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/>
                    <a:t> ConsoleClient</a:t>
                  </a:r>
                </a:p>
              </p:txBody>
            </p:sp>
            <p:sp>
              <p:nvSpPr>
                <p:cNvPr id="7" name="Rectangle: Rounded Corners 6"/>
                <p:cNvSpPr/>
                <p:nvPr/>
              </p:nvSpPr>
              <p:spPr>
                <a:xfrm>
                  <a:off x="7552740" y="4662523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solidFill>
                  <a:schemeClr val="accent1">
                    <a:alpha val="30000"/>
                  </a:schemeClr>
                </a:solidFill>
                <a:ln w="50800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/>
                    <a:t>EmployeeDatabase</a:t>
                  </a:r>
                </a:p>
              </p:txBody>
            </p:sp>
            <p:sp>
              <p:nvSpPr>
                <p:cNvPr id="8" name="Rectangle: Rounded Corners 7"/>
                <p:cNvSpPr/>
                <p:nvPr/>
              </p:nvSpPr>
              <p:spPr>
                <a:xfrm>
                  <a:off x="4123740" y="3347667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solidFill>
                  <a:schemeClr val="accent1">
                    <a:alpha val="30000"/>
                  </a:schemeClr>
                </a:solidFill>
                <a:ln w="50800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/>
                    <a:t>EmployeeInfoProvider</a:t>
                  </a:r>
                </a:p>
              </p:txBody>
            </p:sp>
            <p:sp>
              <p:nvSpPr>
                <p:cNvPr id="9" name="Rectangle: Rounded Corners 8"/>
                <p:cNvSpPr/>
                <p:nvPr/>
              </p:nvSpPr>
              <p:spPr>
                <a:xfrm>
                  <a:off x="847140" y="3347667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solidFill>
                  <a:schemeClr val="accent1">
                    <a:alpha val="30000"/>
                  </a:schemeClr>
                </a:solidFill>
                <a:ln w="50800"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/>
                    <a:t>ConsoleFormatter</a:t>
                  </a:r>
                </a:p>
              </p:txBody>
            </p:sp>
            <p:sp>
              <p:nvSpPr>
                <p:cNvPr id="10" name="Rectangle: Rounded Corners 9"/>
                <p:cNvSpPr/>
                <p:nvPr/>
              </p:nvSpPr>
              <p:spPr>
                <a:xfrm>
                  <a:off x="847140" y="2052483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solidFill>
                  <a:schemeClr val="accent1">
                    <a:alpha val="30000"/>
                  </a:schemeClr>
                </a:solidFill>
                <a:ln w="50800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/>
                    <a:t> &lt;Formatter&gt;</a:t>
                  </a:r>
                </a:p>
              </p:txBody>
            </p:sp>
            <p:sp>
              <p:nvSpPr>
                <p:cNvPr id="11" name="Rectangle: Rounded Corners 10"/>
                <p:cNvSpPr/>
                <p:nvPr/>
              </p:nvSpPr>
              <p:spPr>
                <a:xfrm>
                  <a:off x="4123740" y="2052483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solidFill>
                  <a:schemeClr val="accent1">
                    <a:alpha val="30000"/>
                  </a:schemeClr>
                </a:solidFill>
                <a:ln w="50800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/>
                    <a:t>&lt;InfoProvider&gt;</a:t>
                  </a:r>
                </a:p>
              </p:txBody>
            </p:sp>
            <p:sp>
              <p:nvSpPr>
                <p:cNvPr id="12" name="Rectangle: Rounded Corners 11"/>
                <p:cNvSpPr/>
                <p:nvPr/>
              </p:nvSpPr>
              <p:spPr>
                <a:xfrm>
                  <a:off x="7552740" y="3347667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solidFill>
                  <a:schemeClr val="accent1">
                    <a:alpha val="30000"/>
                  </a:schemeClr>
                </a:solidFill>
                <a:ln w="50800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/>
                    <a:t>&lt;Database&gt;</a:t>
                  </a:r>
                </a:p>
              </p:txBody>
            </p:sp>
          </p:grpSp>
          <p:cxnSp>
            <p:nvCxnSpPr>
              <p:cNvPr id="29" name="Straight Connector 28"/>
              <p:cNvCxnSpPr>
                <a:cxnSpLocks/>
              </p:cNvCxnSpPr>
              <p:nvPr/>
            </p:nvCxnSpPr>
            <p:spPr>
              <a:xfrm>
                <a:off x="303212" y="3561944"/>
                <a:ext cx="11692022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</p:cNvCxnSpPr>
              <p:nvPr/>
            </p:nvCxnSpPr>
            <p:spPr>
              <a:xfrm>
                <a:off x="303212" y="4876800"/>
                <a:ext cx="11692022" cy="0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/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8456612" y="4214400"/>
              <a:ext cx="441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/>
            <p:cNvCxnSpPr>
              <a:cxnSpLocks/>
              <a:stCxn id="6" idx="3"/>
              <a:endCxn id="10" idx="0"/>
            </p:cNvCxnSpPr>
            <p:nvPr/>
          </p:nvCxnSpPr>
          <p:spPr>
            <a:xfrm>
              <a:off x="3240812" y="2051616"/>
              <a:ext cx="445200" cy="61560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274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3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Interface Segregation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Clients Require Cohesive Interfaces</a:t>
            </a:r>
          </a:p>
        </p:txBody>
      </p:sp>
      <p:pic>
        <p:nvPicPr>
          <p:cNvPr id="2050" name="Picture 2" descr="Image result for interface segregation principl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6413" y="743390"/>
            <a:ext cx="6096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598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/>
          <a:lstStyle/>
          <a:p>
            <a:r>
              <a:rPr lang="en-US" dirty="0"/>
              <a:t>Segregate interfaces</a:t>
            </a:r>
          </a:p>
          <a:p>
            <a:pPr lvl="1"/>
            <a:r>
              <a:rPr lang="en-US" dirty="0"/>
              <a:t>Prefer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small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cohesive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interfaces</a:t>
            </a:r>
          </a:p>
          <a:p>
            <a:pPr lvl="1"/>
            <a:r>
              <a:rPr lang="en-US" dirty="0"/>
              <a:t>Divide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fat</a:t>
            </a:r>
            <a:r>
              <a:rPr lang="en-US" dirty="0"/>
              <a:t>" interfaces into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role</a:t>
            </a:r>
            <a:r>
              <a:rPr lang="en-US" dirty="0"/>
              <a:t>" interfaces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 – Interface Segregation Principle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50564" y="1440763"/>
            <a:ext cx="10777848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Clients</a:t>
            </a:r>
            <a:r>
              <a:rPr lang="en-GB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should not be forced to depend on methods they do not use."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Agile Principles, Patterns, and Practices in C#</a:t>
            </a:r>
          </a:p>
        </p:txBody>
      </p:sp>
    </p:spTree>
    <p:extLst>
      <p:ext uri="{BB962C8B-B14F-4D97-AF65-F5344CB8AC3E}">
        <p14:creationId xmlns:p14="http://schemas.microsoft.com/office/powerpoint/2010/main" val="89089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Classes whose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GB" dirty="0"/>
              <a:t> are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not cohesive</a:t>
            </a:r>
            <a:r>
              <a:rPr lang="en-GB" dirty="0"/>
              <a:t> have "fat" interfaces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Fat Interfaces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116" y="1804430"/>
            <a:ext cx="1084049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work();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sleep();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3799344"/>
            <a:ext cx="1084049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Robot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implements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work()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sleep()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UnsupportedOperationException();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475412" y="2261901"/>
            <a:ext cx="2590800" cy="967852"/>
          </a:xfrm>
          <a:prstGeom prst="wedgeRoundRectCallout">
            <a:avLst>
              <a:gd name="adj1" fmla="val -65951"/>
              <a:gd name="adj2" fmla="val 22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Employee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is OK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744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fat</a:t>
            </a:r>
            <a:r>
              <a:rPr lang="en-US" dirty="0"/>
              <a:t>" interfaces:</a:t>
            </a:r>
          </a:p>
          <a:p>
            <a:pPr lvl="1"/>
            <a:r>
              <a:rPr lang="en-US" dirty="0"/>
              <a:t>Classes have methods they do not use</a:t>
            </a:r>
          </a:p>
          <a:p>
            <a:pPr lvl="1"/>
            <a:r>
              <a:rPr lang="en-US" dirty="0"/>
              <a:t>Increased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coupling</a:t>
            </a:r>
          </a:p>
          <a:p>
            <a:pPr lvl="1"/>
            <a:r>
              <a:rPr lang="en-US" dirty="0"/>
              <a:t>Reduced flexibility</a:t>
            </a:r>
          </a:p>
          <a:p>
            <a:pPr lvl="1"/>
            <a:r>
              <a:rPr lang="en-US" dirty="0"/>
              <a:t>Reduced maintainability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"Fat" Interfaces</a:t>
            </a:r>
            <a:endParaRPr lang="bg-BG" dirty="0"/>
          </a:p>
        </p:txBody>
      </p:sp>
      <p:pic>
        <p:nvPicPr>
          <p:cNvPr id="5122" name="Picture 2" descr="http://www.myessentia.com/blog/wp-content/uploads/2012/09/a.aaa-Too-Fat-Cat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617" y="4343400"/>
            <a:ext cx="2623118" cy="1902945"/>
          </a:xfrm>
          <a:prstGeom prst="roundRect">
            <a:avLst>
              <a:gd name="adj" fmla="val 27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8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Solutions to broken ISP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Small</a:t>
            </a:r>
            <a:r>
              <a:rPr lang="en-US" dirty="0"/>
              <a:t>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Cohesive</a:t>
            </a:r>
            <a:r>
              <a:rPr lang="en-US" dirty="0"/>
              <a:t>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Let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client define interfaces</a:t>
            </a:r>
            <a:r>
              <a:rPr lang="en-US" dirty="0"/>
              <a:t> 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role</a:t>
            </a:r>
            <a:r>
              <a:rPr lang="en-US" b="1" dirty="0"/>
              <a:t>"</a:t>
            </a:r>
            <a:r>
              <a:rPr lang="en-US" dirty="0"/>
              <a:t> interfaces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ISP?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9291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9600" b="1" dirty="0"/>
              <a:t>#JavaOOP-Advanced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609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Small and Cohesive "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Role</a:t>
            </a:r>
            <a:r>
              <a:rPr lang="en-GB" dirty="0"/>
              <a:t>"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Cohesive Interfaces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116" y="2209800"/>
            <a:ext cx="527789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work();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3812739"/>
            <a:ext cx="1084049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Robot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Worker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work()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 some work…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70612" y="2209800"/>
            <a:ext cx="5334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Sleeper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sleep();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1226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229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You are given some classes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Refactor the code so that 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conforms to ISP</a:t>
            </a:r>
          </a:p>
          <a:p>
            <a:r>
              <a:rPr lang="en-US" dirty="0">
                <a:latin typeface="+mj-lt"/>
              </a:rPr>
              <a:t>* Consider the case that you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don't own the library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Recharge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46212" y="1905000"/>
            <a:ext cx="8763000" cy="3200400"/>
            <a:chOff x="1446212" y="1905000"/>
            <a:chExt cx="8763000" cy="320040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6018212" y="3048000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(A) Worker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8075612" y="4436752"/>
              <a:ext cx="21336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Robot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5432475" y="4436753"/>
              <a:ext cx="21336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Employee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018212" y="1905000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 &lt;Rechargeable&gt;</a:t>
              </a: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1446212" y="1905000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Recharge Station</a:t>
              </a:r>
            </a:p>
          </p:txBody>
        </p:sp>
        <p:cxnSp>
          <p:nvCxnSpPr>
            <p:cNvPr id="13" name="Straight Arrow Connector 12"/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5046212" y="2239324"/>
              <a:ext cx="97200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7818212" y="2573647"/>
              <a:ext cx="0" cy="474353"/>
            </a:xfrm>
            <a:prstGeom prst="straightConnector1">
              <a:avLst/>
            </a:prstGeom>
            <a:ln w="508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/>
            <p:cNvCxnSpPr>
              <a:cxnSpLocks/>
              <a:stCxn id="10" idx="0"/>
              <a:endCxn id="8" idx="2"/>
            </p:cNvCxnSpPr>
            <p:nvPr/>
          </p:nvCxnSpPr>
          <p:spPr>
            <a:xfrm rot="5400000" flipH="1" flipV="1">
              <a:off x="6798690" y="3417232"/>
              <a:ext cx="720106" cy="1318937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/>
            <p:cNvCxnSpPr>
              <a:cxnSpLocks/>
              <a:stCxn id="9" idx="0"/>
              <a:endCxn id="8" idx="2"/>
            </p:cNvCxnSpPr>
            <p:nvPr/>
          </p:nvCxnSpPr>
          <p:spPr>
            <a:xfrm rot="16200000" flipV="1">
              <a:off x="8120260" y="3414600"/>
              <a:ext cx="720105" cy="1324200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804349" y="1371600"/>
            <a:ext cx="2081263" cy="457200"/>
          </a:xfrm>
          <a:prstGeom prst="wedgeRoundRectCallout">
            <a:avLst>
              <a:gd name="adj1" fmla="val -56649"/>
              <a:gd name="adj2" fmla="val 56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New feature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1291392" y="1749813"/>
            <a:ext cx="8475020" cy="9605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Rectangle: Rounded Corners 28"/>
          <p:cNvSpPr/>
          <p:nvPr/>
        </p:nvSpPr>
        <p:spPr>
          <a:xfrm>
            <a:off x="5113644" y="2865578"/>
            <a:ext cx="5410200" cy="2392222"/>
          </a:xfrm>
          <a:prstGeom prst="roundRect">
            <a:avLst>
              <a:gd name="adj" fmla="val 474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2539344" y="3828614"/>
            <a:ext cx="2448232" cy="466150"/>
          </a:xfrm>
          <a:prstGeom prst="wedgeRoundRectCallout">
            <a:avLst>
              <a:gd name="adj1" fmla="val 61423"/>
              <a:gd name="adj2" fmla="val -241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Current library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33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Rechargeable 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Multiple Inheritance (If you own the library)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5612" y="2209800"/>
            <a:ext cx="11277600" cy="3733800"/>
            <a:chOff x="455612" y="2752922"/>
            <a:chExt cx="11277600" cy="3733800"/>
          </a:xfrm>
        </p:grpSpPr>
        <p:grpSp>
          <p:nvGrpSpPr>
            <p:cNvPr id="5" name="Group 4"/>
            <p:cNvGrpSpPr/>
            <p:nvPr/>
          </p:nvGrpSpPr>
          <p:grpSpPr>
            <a:xfrm>
              <a:off x="455612" y="2752922"/>
              <a:ext cx="11277600" cy="3733800"/>
              <a:chOff x="965301" y="2219522"/>
              <a:chExt cx="11277600" cy="3733800"/>
            </a:xfrm>
          </p:grpSpPr>
          <p:sp>
            <p:nvSpPr>
              <p:cNvPr id="6" name="Rectangle: Rounded Corners 5"/>
              <p:cNvSpPr/>
              <p:nvPr/>
            </p:nvSpPr>
            <p:spPr>
              <a:xfrm>
                <a:off x="6948212" y="3532075"/>
                <a:ext cx="28800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(A) Worker</a:t>
                </a:r>
              </a:p>
            </p:txBody>
          </p:sp>
          <p:sp>
            <p:nvSpPr>
              <p:cNvPr id="7" name="Rectangle: Rounded Corners 6"/>
              <p:cNvSpPr/>
              <p:nvPr/>
            </p:nvSpPr>
            <p:spPr>
              <a:xfrm>
                <a:off x="6070701" y="5284675"/>
                <a:ext cx="21336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Robot</a:t>
                </a:r>
              </a:p>
            </p:txBody>
          </p:sp>
          <p:sp>
            <p:nvSpPr>
              <p:cNvPr id="8" name="Rectangle: Rounded Corners 7"/>
              <p:cNvSpPr/>
              <p:nvPr/>
            </p:nvSpPr>
            <p:spPr>
              <a:xfrm>
                <a:off x="8600234" y="5284675"/>
                <a:ext cx="21336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Employee</a:t>
                </a:r>
              </a:p>
            </p:txBody>
          </p:sp>
          <p:sp>
            <p:nvSpPr>
              <p:cNvPr id="9" name="Rectangle: Rounded Corners 8"/>
              <p:cNvSpPr/>
              <p:nvPr/>
            </p:nvSpPr>
            <p:spPr>
              <a:xfrm>
                <a:off x="4344269" y="2219522"/>
                <a:ext cx="28800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 &lt;Rechargeable&gt;</a:t>
                </a:r>
              </a:p>
            </p:txBody>
          </p:sp>
          <p:sp>
            <p:nvSpPr>
              <p:cNvPr id="10" name="Rectangle: Rounded Corners 9"/>
              <p:cNvSpPr/>
              <p:nvPr/>
            </p:nvSpPr>
            <p:spPr>
              <a:xfrm>
                <a:off x="965301" y="2219522"/>
                <a:ext cx="28800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Recharge Station</a:t>
                </a:r>
              </a:p>
            </p:txBody>
          </p:sp>
          <p:cxnSp>
            <p:nvCxnSpPr>
              <p:cNvPr id="11" name="Straight Arrow Connector 10"/>
              <p:cNvCxnSpPr>
                <a:cxnSpLocks/>
                <a:stCxn id="10" idx="3"/>
                <a:endCxn id="9" idx="1"/>
              </p:cNvCxnSpPr>
              <p:nvPr/>
            </p:nvCxnSpPr>
            <p:spPr>
              <a:xfrm>
                <a:off x="3845301" y="2553846"/>
                <a:ext cx="498968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/>
              <p:cNvCxnSpPr>
                <a:cxnSpLocks/>
                <a:stCxn id="7" idx="0"/>
                <a:endCxn id="6" idx="2"/>
              </p:cNvCxnSpPr>
              <p:nvPr/>
            </p:nvCxnSpPr>
            <p:spPr>
              <a:xfrm rot="5400000" flipH="1" flipV="1">
                <a:off x="7220880" y="4117344"/>
                <a:ext cx="1083953" cy="1250711"/>
              </a:xfrm>
              <a:prstGeom prst="bentConnector3">
                <a:avLst>
                  <a:gd name="adj1" fmla="val 50000"/>
                </a:avLst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: Rounded Corners 17"/>
              <p:cNvSpPr/>
              <p:nvPr/>
            </p:nvSpPr>
            <p:spPr>
              <a:xfrm>
                <a:off x="9362901" y="2219522"/>
                <a:ext cx="28800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 &lt;Sleeper&gt;</a:t>
                </a:r>
              </a:p>
            </p:txBody>
          </p:sp>
        </p:grpSp>
        <p:cxnSp>
          <p:nvCxnSpPr>
            <p:cNvPr id="26" name="Connector: Elbow 25"/>
            <p:cNvCxnSpPr>
              <a:cxnSpLocks/>
              <a:stCxn id="7" idx="0"/>
              <a:endCxn id="9" idx="2"/>
            </p:cNvCxnSpPr>
            <p:nvPr/>
          </p:nvCxnSpPr>
          <p:spPr>
            <a:xfrm rot="16200000" flipV="1">
              <a:off x="4752943" y="3943206"/>
              <a:ext cx="2396506" cy="1353232"/>
            </a:xfrm>
            <a:prstGeom prst="bentConnector3">
              <a:avLst>
                <a:gd name="adj1" fmla="val 21992"/>
              </a:avLst>
            </a:prstGeom>
            <a:ln w="508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/>
            <p:cNvCxnSpPr>
              <a:cxnSpLocks/>
              <a:stCxn id="8" idx="0"/>
              <a:endCxn id="6" idx="2"/>
            </p:cNvCxnSpPr>
            <p:nvPr/>
          </p:nvCxnSpPr>
          <p:spPr>
            <a:xfrm rot="16200000" flipV="1">
              <a:off x="7975958" y="4636688"/>
              <a:ext cx="1083953" cy="1278822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nector: Elbow 19"/>
          <p:cNvCxnSpPr>
            <a:cxnSpLocks/>
            <a:stCxn id="8" idx="0"/>
            <a:endCxn id="18" idx="2"/>
          </p:cNvCxnSpPr>
          <p:nvPr/>
        </p:nvCxnSpPr>
        <p:spPr>
          <a:xfrm rot="5400000" flipH="1" flipV="1">
            <a:off x="8527025" y="3508767"/>
            <a:ext cx="2396506" cy="1135867"/>
          </a:xfrm>
          <a:prstGeom prst="bentConnector3">
            <a:avLst>
              <a:gd name="adj1" fmla="val 22398"/>
            </a:avLst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91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Adapter Pattern (If you don't own the library)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Rechargeable (2) </a:t>
            </a:r>
          </a:p>
        </p:txBody>
      </p:sp>
      <p:cxnSp>
        <p:nvCxnSpPr>
          <p:cNvPr id="25" name="Straight Arrow Connector 24"/>
          <p:cNvCxnSpPr>
            <a:cxnSpLocks/>
            <a:stCxn id="19" idx="0"/>
            <a:endCxn id="9" idx="2"/>
          </p:cNvCxnSpPr>
          <p:nvPr/>
        </p:nvCxnSpPr>
        <p:spPr>
          <a:xfrm flipH="1" flipV="1">
            <a:off x="5183980" y="2812079"/>
            <a:ext cx="32737" cy="2234272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55612" y="2143432"/>
            <a:ext cx="11406137" cy="3571568"/>
            <a:chOff x="455612" y="2143432"/>
            <a:chExt cx="11406137" cy="3571568"/>
          </a:xfrm>
        </p:grpSpPr>
        <p:grpSp>
          <p:nvGrpSpPr>
            <p:cNvPr id="5" name="Group 4"/>
            <p:cNvGrpSpPr/>
            <p:nvPr/>
          </p:nvGrpSpPr>
          <p:grpSpPr>
            <a:xfrm>
              <a:off x="455612" y="2143432"/>
              <a:ext cx="10339338" cy="3571566"/>
              <a:chOff x="1460612" y="1981200"/>
              <a:chExt cx="10339338" cy="3571566"/>
            </a:xfrm>
          </p:grpSpPr>
          <p:sp>
            <p:nvSpPr>
              <p:cNvPr id="9" name="Rectangle: Rounded Corners 8"/>
              <p:cNvSpPr/>
              <p:nvPr/>
            </p:nvSpPr>
            <p:spPr>
              <a:xfrm>
                <a:off x="4748980" y="1981200"/>
                <a:ext cx="28800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 &lt;Rechargeable&gt;</a:t>
                </a:r>
              </a:p>
            </p:txBody>
          </p:sp>
          <p:sp>
            <p:nvSpPr>
              <p:cNvPr id="10" name="Rectangle: Rounded Corners 9"/>
              <p:cNvSpPr/>
              <p:nvPr/>
            </p:nvSpPr>
            <p:spPr>
              <a:xfrm>
                <a:off x="1460612" y="1981200"/>
                <a:ext cx="28800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Recharge Station</a:t>
                </a:r>
              </a:p>
            </p:txBody>
          </p:sp>
          <p:cxnSp>
            <p:nvCxnSpPr>
              <p:cNvPr id="11" name="Straight Arrow Connector 10"/>
              <p:cNvCxnSpPr>
                <a:cxnSpLocks/>
                <a:stCxn id="10" idx="3"/>
                <a:endCxn id="9" idx="1"/>
              </p:cNvCxnSpPr>
              <p:nvPr/>
            </p:nvCxnSpPr>
            <p:spPr>
              <a:xfrm>
                <a:off x="4340612" y="2315524"/>
                <a:ext cx="408368" cy="0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/>
              <p:cNvCxnSpPr>
                <a:cxnSpLocks/>
                <a:stCxn id="23" idx="0"/>
                <a:endCxn id="22" idx="2"/>
              </p:cNvCxnSpPr>
              <p:nvPr/>
            </p:nvCxnSpPr>
            <p:spPr>
              <a:xfrm rot="16200000" flipV="1">
                <a:off x="10777797" y="3861968"/>
                <a:ext cx="720105" cy="1324200"/>
              </a:xfrm>
              <a:prstGeom prst="bentConnector3">
                <a:avLst>
                  <a:gd name="adj1" fmla="val 50000"/>
                </a:avLst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/>
              <p:cNvCxnSpPr>
                <a:cxnSpLocks/>
                <a:stCxn id="24" idx="0"/>
                <a:endCxn id="22" idx="2"/>
              </p:cNvCxnSpPr>
              <p:nvPr/>
            </p:nvCxnSpPr>
            <p:spPr>
              <a:xfrm rot="5400000" flipH="1" flipV="1">
                <a:off x="9456227" y="3864600"/>
                <a:ext cx="720106" cy="1318937"/>
              </a:xfrm>
              <a:prstGeom prst="bentConnector3">
                <a:avLst>
                  <a:gd name="adj1" fmla="val 50000"/>
                </a:avLst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: Rounded Corners 18"/>
              <p:cNvSpPr/>
              <p:nvPr/>
            </p:nvSpPr>
            <p:spPr>
              <a:xfrm>
                <a:off x="4818520" y="4884119"/>
                <a:ext cx="2806394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 err="1"/>
                  <a:t>RobotAdapter</a:t>
                </a:r>
                <a:endParaRPr lang="en-GB" sz="2800" dirty="0"/>
              </a:p>
            </p:txBody>
          </p:sp>
        </p:grpSp>
        <p:sp>
          <p:nvSpPr>
            <p:cNvPr id="22" name="Rectangle: Rounded Corners 21"/>
            <p:cNvSpPr/>
            <p:nvPr/>
          </p:nvSpPr>
          <p:spPr>
            <a:xfrm>
              <a:off x="7670749" y="3657600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(A) Worker</a:t>
              </a: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9728149" y="5046352"/>
              <a:ext cx="21336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Employee</a:t>
              </a:r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7085012" y="5046353"/>
              <a:ext cx="21336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Robot</a:t>
              </a:r>
            </a:p>
          </p:txBody>
        </p:sp>
      </p:grpSp>
      <p:cxnSp>
        <p:nvCxnSpPr>
          <p:cNvPr id="30" name="Straight Arrow Connector 29"/>
          <p:cNvCxnSpPr>
            <a:cxnSpLocks/>
            <a:stCxn id="19" idx="3"/>
            <a:endCxn id="24" idx="1"/>
          </p:cNvCxnSpPr>
          <p:nvPr/>
        </p:nvCxnSpPr>
        <p:spPr>
          <a:xfrm>
            <a:off x="6619914" y="5380675"/>
            <a:ext cx="465098" cy="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/>
          <p:cNvSpPr/>
          <p:nvPr/>
        </p:nvSpPr>
        <p:spPr>
          <a:xfrm>
            <a:off x="6932611" y="3490189"/>
            <a:ext cx="5064765" cy="2392222"/>
          </a:xfrm>
          <a:prstGeom prst="roundRect">
            <a:avLst>
              <a:gd name="adj" fmla="val 474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0144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229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You are given some classes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Refactor the code so that 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conforms to ISP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Security Door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979612" y="1805298"/>
            <a:ext cx="8305800" cy="4062102"/>
            <a:chOff x="-135388" y="1755276"/>
            <a:chExt cx="8305800" cy="4062102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4570412" y="3080720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 err="1"/>
                <a:t>PinCodeCheck</a:t>
              </a:r>
              <a:endParaRPr lang="en-GB" sz="2800" dirty="0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1732412" y="4462931"/>
              <a:ext cx="4551600" cy="13544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&lt;</a:t>
              </a:r>
              <a:r>
                <a:rPr lang="en-GB" sz="2800" dirty="0" err="1"/>
                <a:t>SecurityUI</a:t>
              </a:r>
              <a:r>
                <a:rPr lang="en-GB" sz="2800" dirty="0"/>
                <a:t>&gt;</a:t>
              </a:r>
            </a:p>
            <a:p>
              <a:pPr algn="ctr"/>
              <a:r>
                <a:rPr lang="en-GB" sz="2800" dirty="0"/>
                <a:t>+</a:t>
              </a:r>
              <a:r>
                <a:rPr lang="en-GB" sz="2800" dirty="0" err="1"/>
                <a:t>requestKeyCard</a:t>
              </a:r>
              <a:r>
                <a:rPr lang="en-GB" sz="2800" dirty="0"/>
                <a:t>():String</a:t>
              </a:r>
            </a:p>
            <a:p>
              <a:pPr algn="ctr"/>
              <a:r>
                <a:rPr lang="en-GB" sz="2800" dirty="0"/>
                <a:t>+</a:t>
              </a:r>
              <a:r>
                <a:rPr lang="en-GB" sz="2800" dirty="0" err="1"/>
                <a:t>requestPinCode</a:t>
              </a:r>
              <a:r>
                <a:rPr lang="en-GB" sz="2800" dirty="0"/>
                <a:t>():</a:t>
              </a:r>
              <a:r>
                <a:rPr lang="en-GB" sz="2800" dirty="0" err="1"/>
                <a:t>int</a:t>
              </a:r>
              <a:endParaRPr lang="en-GB" sz="2800" dirty="0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-135388" y="3080721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 </a:t>
              </a:r>
              <a:r>
                <a:rPr lang="en-GB" sz="2800" dirty="0" err="1"/>
                <a:t>KeyCardCheck</a:t>
              </a:r>
              <a:endParaRPr lang="en-GB" sz="2800" dirty="0"/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2208212" y="1755276"/>
              <a:ext cx="3600000" cy="66864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(A) </a:t>
              </a:r>
              <a:r>
                <a:rPr lang="en-GB" sz="2800" dirty="0" err="1"/>
                <a:t>SecurityCheck</a:t>
              </a:r>
              <a:endParaRPr lang="en-GB" sz="2800" dirty="0"/>
            </a:p>
          </p:txBody>
        </p:sp>
      </p:grpSp>
      <p:cxnSp>
        <p:nvCxnSpPr>
          <p:cNvPr id="21" name="Connector: Elbow 20"/>
          <p:cNvCxnSpPr>
            <a:stCxn id="11" idx="0"/>
            <a:endCxn id="12" idx="2"/>
          </p:cNvCxnSpPr>
          <p:nvPr/>
        </p:nvCxnSpPr>
        <p:spPr>
          <a:xfrm rot="5400000" flipH="1" flipV="1">
            <a:off x="4623013" y="1630544"/>
            <a:ext cx="656798" cy="23436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/>
          <p:cNvCxnSpPr>
            <a:cxnSpLocks/>
            <a:stCxn id="8" idx="0"/>
            <a:endCxn id="12" idx="2"/>
          </p:cNvCxnSpPr>
          <p:nvPr/>
        </p:nvCxnSpPr>
        <p:spPr>
          <a:xfrm rot="16200000" flipV="1">
            <a:off x="6975914" y="1621244"/>
            <a:ext cx="656797" cy="23622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cxnSpLocks/>
            <a:stCxn id="11" idx="2"/>
            <a:endCxn id="10" idx="0"/>
          </p:cNvCxnSpPr>
          <p:nvPr/>
        </p:nvCxnSpPr>
        <p:spPr>
          <a:xfrm rot="16200000" flipH="1">
            <a:off x="4594631" y="2984371"/>
            <a:ext cx="713563" cy="2343600"/>
          </a:xfrm>
          <a:prstGeom prst="bentConnector3">
            <a:avLst>
              <a:gd name="adj1" fmla="val 50000"/>
            </a:avLst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/>
          <p:cNvCxnSpPr>
            <a:cxnSpLocks/>
            <a:stCxn id="8" idx="2"/>
            <a:endCxn id="10" idx="0"/>
          </p:cNvCxnSpPr>
          <p:nvPr/>
        </p:nvCxnSpPr>
        <p:spPr>
          <a:xfrm rot="5400000">
            <a:off x="6947530" y="2975071"/>
            <a:ext cx="713564" cy="2362200"/>
          </a:xfrm>
          <a:prstGeom prst="bentConnector3">
            <a:avLst>
              <a:gd name="adj1" fmla="val 50000"/>
            </a:avLst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15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Security Door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522412" y="1200381"/>
            <a:ext cx="9296400" cy="5048019"/>
            <a:chOff x="1522412" y="1200381"/>
            <a:chExt cx="9296400" cy="5048019"/>
          </a:xfrm>
        </p:grpSpPr>
        <p:grpSp>
          <p:nvGrpSpPr>
            <p:cNvPr id="26" name="Group 25"/>
            <p:cNvGrpSpPr/>
            <p:nvPr/>
          </p:nvGrpSpPr>
          <p:grpSpPr>
            <a:xfrm>
              <a:off x="1522412" y="1200381"/>
              <a:ext cx="9296400" cy="5048019"/>
              <a:chOff x="-592588" y="1016778"/>
              <a:chExt cx="9296400" cy="5048019"/>
            </a:xfrm>
          </p:grpSpPr>
          <p:sp>
            <p:nvSpPr>
              <p:cNvPr id="8" name="Rectangle: Rounded Corners 7"/>
              <p:cNvSpPr/>
              <p:nvPr/>
            </p:nvSpPr>
            <p:spPr>
              <a:xfrm>
                <a:off x="4646612" y="2342222"/>
                <a:ext cx="40572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 err="1"/>
                  <a:t>PinCodeCheck</a:t>
                </a:r>
                <a:endParaRPr lang="en-GB" sz="2800" dirty="0"/>
              </a:p>
            </p:txBody>
          </p:sp>
          <p:sp>
            <p:nvSpPr>
              <p:cNvPr id="10" name="Rectangle: Rounded Corners 9"/>
              <p:cNvSpPr/>
              <p:nvPr/>
            </p:nvSpPr>
            <p:spPr>
              <a:xfrm>
                <a:off x="1732412" y="5434713"/>
                <a:ext cx="4551600" cy="630084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&lt;</a:t>
                </a:r>
                <a:r>
                  <a:rPr lang="en-GB" sz="2800" dirty="0" err="1"/>
                  <a:t>SecurityUI</a:t>
                </a:r>
                <a:r>
                  <a:rPr lang="en-GB" sz="2800" dirty="0"/>
                  <a:t>&gt;</a:t>
                </a:r>
              </a:p>
            </p:txBody>
          </p:sp>
          <p:sp>
            <p:nvSpPr>
              <p:cNvPr id="11" name="Rectangle: Rounded Corners 10"/>
              <p:cNvSpPr/>
              <p:nvPr/>
            </p:nvSpPr>
            <p:spPr>
              <a:xfrm>
                <a:off x="-592588" y="2342223"/>
                <a:ext cx="40200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 </a:t>
                </a:r>
                <a:r>
                  <a:rPr lang="en-GB" sz="2800" dirty="0" err="1"/>
                  <a:t>KeyCardCheck</a:t>
                </a:r>
                <a:endParaRPr lang="en-GB" sz="2800" dirty="0"/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2208212" y="1016778"/>
                <a:ext cx="36000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(A) </a:t>
                </a:r>
                <a:r>
                  <a:rPr lang="en-GB" sz="2800" dirty="0" err="1"/>
                  <a:t>SecurityCheck</a:t>
                </a:r>
                <a:endParaRPr lang="en-GB" sz="2800" dirty="0"/>
              </a:p>
            </p:txBody>
          </p:sp>
          <p:sp>
            <p:nvSpPr>
              <p:cNvPr id="20" name="Rectangle: Rounded Corners 19"/>
              <p:cNvSpPr/>
              <p:nvPr/>
            </p:nvSpPr>
            <p:spPr>
              <a:xfrm>
                <a:off x="4646612" y="3509966"/>
                <a:ext cx="4038600" cy="1030830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&lt;</a:t>
                </a:r>
                <a:r>
                  <a:rPr lang="en-GB" sz="2800" dirty="0" err="1"/>
                  <a:t>PinCodeUI</a:t>
                </a:r>
                <a:r>
                  <a:rPr lang="en-GB" sz="2800" dirty="0"/>
                  <a:t>&gt;</a:t>
                </a:r>
              </a:p>
              <a:p>
                <a:pPr algn="ctr"/>
                <a:r>
                  <a:rPr lang="en-GB" sz="2800" dirty="0"/>
                  <a:t>++</a:t>
                </a:r>
                <a:r>
                  <a:rPr lang="en-GB" sz="2800" dirty="0" err="1"/>
                  <a:t>requestPinCode</a:t>
                </a:r>
                <a:r>
                  <a:rPr lang="en-GB" sz="2800" dirty="0"/>
                  <a:t>():</a:t>
                </a:r>
                <a:r>
                  <a:rPr lang="en-GB" sz="2800" dirty="0" err="1"/>
                  <a:t>int</a:t>
                </a:r>
                <a:endParaRPr lang="en-GB" sz="2800" dirty="0"/>
              </a:p>
            </p:txBody>
          </p:sp>
          <p:sp>
            <p:nvSpPr>
              <p:cNvPr id="22" name="Rectangle: Rounded Corners 21"/>
              <p:cNvSpPr/>
              <p:nvPr/>
            </p:nvSpPr>
            <p:spPr>
              <a:xfrm>
                <a:off x="-592588" y="3509967"/>
                <a:ext cx="4038600" cy="1030830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&lt;</a:t>
                </a:r>
                <a:r>
                  <a:rPr lang="en-GB" sz="2800" dirty="0" err="1"/>
                  <a:t>KeyCardUI</a:t>
                </a:r>
                <a:r>
                  <a:rPr lang="en-GB" sz="2800" dirty="0"/>
                  <a:t>&gt;</a:t>
                </a:r>
              </a:p>
              <a:p>
                <a:pPr algn="ctr"/>
                <a:r>
                  <a:rPr lang="en-GB" sz="2800" dirty="0"/>
                  <a:t>+</a:t>
                </a:r>
                <a:r>
                  <a:rPr lang="en-GB" sz="2800" dirty="0" err="1"/>
                  <a:t>requestKeyCard</a:t>
                </a:r>
                <a:r>
                  <a:rPr lang="en-GB" sz="2800" dirty="0"/>
                  <a:t>():String</a:t>
                </a:r>
              </a:p>
            </p:txBody>
          </p:sp>
        </p:grpSp>
        <p:cxnSp>
          <p:nvCxnSpPr>
            <p:cNvPr id="21" name="Connector: Elbow 20"/>
            <p:cNvCxnSpPr>
              <a:cxnSpLocks/>
              <a:stCxn id="11" idx="0"/>
              <a:endCxn id="12" idx="2"/>
            </p:cNvCxnSpPr>
            <p:nvPr/>
          </p:nvCxnSpPr>
          <p:spPr>
            <a:xfrm rot="5400000" flipH="1" flipV="1">
              <a:off x="4499413" y="902027"/>
              <a:ext cx="656798" cy="259080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/>
            <p:cNvCxnSpPr>
              <a:cxnSpLocks/>
              <a:stCxn id="8" idx="0"/>
              <a:endCxn id="12" idx="2"/>
            </p:cNvCxnSpPr>
            <p:nvPr/>
          </p:nvCxnSpPr>
          <p:spPr>
            <a:xfrm rot="16200000" flipV="1">
              <a:off x="7128314" y="863927"/>
              <a:ext cx="656797" cy="266700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/>
            <p:cNvCxnSpPr>
              <a:cxnSpLocks/>
              <a:stCxn id="22" idx="2"/>
              <a:endCxn id="10" idx="0"/>
            </p:cNvCxnSpPr>
            <p:nvPr/>
          </p:nvCxnSpPr>
          <p:spPr>
            <a:xfrm rot="16200000" flipH="1">
              <a:off x="4385504" y="3880608"/>
              <a:ext cx="893916" cy="2581500"/>
            </a:xfrm>
            <a:prstGeom prst="bentConnector3">
              <a:avLst>
                <a:gd name="adj1" fmla="val 50000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/>
            <p:cNvCxnSpPr>
              <a:cxnSpLocks/>
              <a:stCxn id="20" idx="2"/>
              <a:endCxn id="10" idx="0"/>
            </p:cNvCxnSpPr>
            <p:nvPr/>
          </p:nvCxnSpPr>
          <p:spPr>
            <a:xfrm rot="5400000">
              <a:off x="7005104" y="3842507"/>
              <a:ext cx="893917" cy="2657700"/>
            </a:xfrm>
            <a:prstGeom prst="bentConnector3">
              <a:avLst>
                <a:gd name="adj1" fmla="val 50000"/>
              </a:avLst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  <a:stCxn id="11" idx="2"/>
              <a:endCxn id="22" idx="0"/>
            </p:cNvCxnSpPr>
            <p:nvPr/>
          </p:nvCxnSpPr>
          <p:spPr>
            <a:xfrm>
              <a:off x="3532412" y="3194473"/>
              <a:ext cx="9300" cy="499097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stCxn id="8" idx="2"/>
              <a:endCxn id="20" idx="0"/>
            </p:cNvCxnSpPr>
            <p:nvPr/>
          </p:nvCxnSpPr>
          <p:spPr>
            <a:xfrm flipH="1">
              <a:off x="8780912" y="3194472"/>
              <a:ext cx="9300" cy="499097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252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38652"/>
            <a:ext cx="11804822" cy="53383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abstractions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High</a:t>
            </a:r>
            <a:r>
              <a:rPr lang="en-US" sz="3200" dirty="0"/>
              <a:t> and l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ow-level</a:t>
            </a:r>
            <a:r>
              <a:rPr lang="en-US" sz="3200" dirty="0"/>
              <a:t> modules should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depend on abstractions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Abstractions should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not depend on details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Let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client define the interfaces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Prefer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role</a:t>
            </a:r>
            <a:r>
              <a:rPr lang="en-US" sz="3200" dirty="0"/>
              <a:t>" interfaces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DIP and ISP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Dependency Inversion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Flip Dependencies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6960" y="740299"/>
            <a:ext cx="5614903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99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638800"/>
            <a:ext cx="11804822" cy="762000"/>
          </a:xfrm>
        </p:spPr>
        <p:txBody>
          <a:bodyPr/>
          <a:lstStyle/>
          <a:p>
            <a:r>
              <a:rPr lang="en-US" dirty="0"/>
              <a:t>Goal: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decoupling between modules </a:t>
            </a:r>
            <a:r>
              <a:rPr lang="en-US" dirty="0"/>
              <a:t>through abstractions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0564" y="1295400"/>
            <a:ext cx="10777848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Dependency Inversion Principle</a:t>
            </a:r>
            <a:r>
              <a:rPr lang="en-GB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says that high-level modules should not depend on low-level modules. Both should depend on </a:t>
            </a:r>
            <a:r>
              <a:rPr lang="en-GB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abstractions</a:t>
            </a:r>
            <a:r>
              <a:rPr lang="en-GB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i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"Abstractions should not depend on details. Details should </a:t>
            </a:r>
            <a:r>
              <a:rPr lang="en-GB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depend</a:t>
            </a:r>
            <a:r>
              <a:rPr lang="en-GB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 </a:t>
            </a:r>
            <a:r>
              <a:rPr lang="en-GB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abstractions</a:t>
            </a:r>
            <a:r>
              <a:rPr lang="en-GB" sz="28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Agile Principles, Patterns, and Practices in C#</a:t>
            </a:r>
          </a:p>
        </p:txBody>
      </p:sp>
    </p:spTree>
    <p:extLst>
      <p:ext uri="{BB962C8B-B14F-4D97-AF65-F5344CB8AC3E}">
        <p14:creationId xmlns:p14="http://schemas.microsoft.com/office/powerpoint/2010/main" val="306062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modules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depend directly</a:t>
            </a:r>
            <a:r>
              <a:rPr lang="en-US" dirty="0"/>
              <a:t> 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other modules</a:t>
            </a:r>
          </a:p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 and Coupling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7116845" y="1371600"/>
            <a:ext cx="3473368" cy="124178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5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2209800"/>
            <a:ext cx="5791200" cy="3930552"/>
          </a:xfrm>
          <a:prstGeom prst="roundRect">
            <a:avLst>
              <a:gd name="adj" fmla="val 29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04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goal is 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depend on abstractions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 and Coupling (2)</a:t>
            </a:r>
          </a:p>
        </p:txBody>
      </p:sp>
      <p:pic>
        <p:nvPicPr>
          <p:cNvPr id="6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38" y="2057400"/>
            <a:ext cx="5895349" cy="4177955"/>
          </a:xfrm>
          <a:prstGeom prst="roundRect">
            <a:avLst>
              <a:gd name="adj" fmla="val 29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8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Button </a:t>
            </a:r>
            <a:r>
              <a:rPr lang="en-US" dirty="0">
                <a:sym typeface="Wingdings" panose="05000000000000000000" pitchFamily="2" charset="2"/>
              </a:rPr>
              <a:t> Lamp Example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Robert Martin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Button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depends on</a:t>
            </a:r>
            <a:r>
              <a:rPr lang="en-US" dirty="0">
                <a:sym typeface="Wingdings" panose="05000000000000000000" pitchFamily="2" charset="2"/>
              </a:rPr>
              <a:t> Lamp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Problem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61262" y="3263574"/>
            <a:ext cx="9063123" cy="1994226"/>
            <a:chOff x="1522412" y="3581400"/>
            <a:chExt cx="9019124" cy="1994226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1522412" y="3810000"/>
              <a:ext cx="3733800" cy="1537026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Button</a:t>
              </a:r>
            </a:p>
            <a:p>
              <a:pPr algn="ctr"/>
              <a:endParaRPr lang="en-GB" sz="2800" dirty="0"/>
            </a:p>
            <a:p>
              <a:pPr algn="ctr"/>
              <a:r>
                <a:rPr lang="en-GB" sz="2800" dirty="0"/>
                <a:t>poll()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6807736" y="3581400"/>
              <a:ext cx="3733800" cy="1994226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Lamp</a:t>
              </a:r>
            </a:p>
            <a:p>
              <a:pPr algn="ctr"/>
              <a:endParaRPr lang="en-GB" sz="2800" dirty="0"/>
            </a:p>
            <a:p>
              <a:pPr algn="ctr"/>
              <a:r>
                <a:rPr lang="en-GB" sz="2800" dirty="0" err="1"/>
                <a:t>turnOn</a:t>
              </a:r>
              <a:r>
                <a:rPr lang="en-GB" sz="2800" dirty="0"/>
                <a:t>()</a:t>
              </a:r>
            </a:p>
            <a:p>
              <a:pPr algn="ctr"/>
              <a:r>
                <a:rPr lang="en-GB" sz="2800" dirty="0" err="1"/>
                <a:t>turnOff</a:t>
              </a:r>
              <a:r>
                <a:rPr lang="en-GB" sz="2800" dirty="0"/>
                <a:t>()</a:t>
              </a:r>
            </a:p>
          </p:txBody>
        </p:sp>
        <p:cxnSp>
          <p:nvCxnSpPr>
            <p:cNvPr id="10" name="Straight Arrow Connector 9"/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256212" y="4578513"/>
              <a:ext cx="1551524" cy="0"/>
            </a:xfrm>
            <a:prstGeom prst="straightConnector1">
              <a:avLst/>
            </a:prstGeom>
            <a:ln w="50800"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9412" y="2878182"/>
            <a:ext cx="2825612" cy="456561"/>
          </a:xfrm>
          <a:prstGeom prst="wedgeRoundRectCallout">
            <a:avLst>
              <a:gd name="adj1" fmla="val 56153"/>
              <a:gd name="adj2" fmla="val 49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High-level / Client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8913812" y="5418776"/>
            <a:ext cx="2825612" cy="456561"/>
          </a:xfrm>
          <a:prstGeom prst="wedgeRoundRectCallout">
            <a:avLst>
              <a:gd name="adj1" fmla="val -56648"/>
              <a:gd name="adj2" fmla="val -519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Low-level / Server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9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Find the abstraction independent of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Inversion Solution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23197" y="2286000"/>
            <a:ext cx="9709090" cy="3820968"/>
            <a:chOff x="1123197" y="2568005"/>
            <a:chExt cx="9709090" cy="3820968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1123197" y="2912754"/>
              <a:ext cx="3752015" cy="1619298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Button</a:t>
              </a:r>
            </a:p>
            <a:p>
              <a:pPr algn="ctr"/>
              <a:endParaRPr lang="en-GB" sz="2800" dirty="0"/>
            </a:p>
            <a:p>
              <a:pPr algn="ctr"/>
              <a:r>
                <a:rPr lang="en-GB" sz="2800" dirty="0"/>
                <a:t>poll()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6856411" y="5586186"/>
              <a:ext cx="3752015" cy="802787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Lamp</a:t>
              </a:r>
            </a:p>
          </p:txBody>
        </p:sp>
        <p:cxnSp>
          <p:nvCxnSpPr>
            <p:cNvPr id="10" name="Straight Arrow Connector 9"/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4875212" y="3722403"/>
              <a:ext cx="1981200" cy="0"/>
            </a:xfrm>
            <a:prstGeom prst="straightConnector1">
              <a:avLst/>
            </a:prstGeom>
            <a:ln w="50800"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: Rounded Corners 10"/>
            <p:cNvSpPr/>
            <p:nvPr/>
          </p:nvSpPr>
          <p:spPr>
            <a:xfrm>
              <a:off x="6856412" y="2568005"/>
              <a:ext cx="3752015" cy="2308795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 err="1"/>
                <a:t>SwitchableDevice</a:t>
              </a:r>
              <a:endParaRPr lang="en-GB" sz="2800" dirty="0"/>
            </a:p>
            <a:p>
              <a:pPr algn="ctr"/>
              <a:r>
                <a:rPr lang="en-GB" sz="2800" dirty="0"/>
                <a:t>&lt;interface&gt;</a:t>
              </a:r>
            </a:p>
            <a:p>
              <a:pPr algn="ctr"/>
              <a:endParaRPr lang="en-GB" sz="2800" dirty="0"/>
            </a:p>
            <a:p>
              <a:pPr algn="ctr"/>
              <a:r>
                <a:rPr lang="en-GB" sz="2800" dirty="0" err="1"/>
                <a:t>turnOn</a:t>
              </a:r>
              <a:r>
                <a:rPr lang="en-GB" sz="2800" dirty="0"/>
                <a:t>()</a:t>
              </a:r>
            </a:p>
            <a:p>
              <a:pPr algn="ctr"/>
              <a:r>
                <a:rPr lang="en-GB" sz="2800" dirty="0" err="1"/>
                <a:t>turnOff</a:t>
              </a:r>
              <a:r>
                <a:rPr lang="en-GB" sz="2800" dirty="0"/>
                <a:t>()</a:t>
              </a:r>
            </a:p>
          </p:txBody>
        </p:sp>
        <p:cxnSp>
          <p:nvCxnSpPr>
            <p:cNvPr id="16" name="Straight Arrow Connector 15"/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8732419" y="4876800"/>
              <a:ext cx="1" cy="709386"/>
            </a:xfrm>
            <a:prstGeom prst="straightConnector1">
              <a:avLst/>
            </a:prstGeom>
            <a:ln w="50800">
              <a:prstDash val="sysDot"/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8109" y="4969883"/>
              <a:ext cx="19141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implements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48870" y="3215395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</p:grp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55612" y="4525611"/>
            <a:ext cx="2370000" cy="960150"/>
          </a:xfrm>
          <a:prstGeom prst="wedgeRoundRectCallout">
            <a:avLst>
              <a:gd name="adj1" fmla="val 60468"/>
              <a:gd name="adj2" fmla="val -500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Client defines interfaces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026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1552</Words>
  <Application>Microsoft Office PowerPoint</Application>
  <PresentationFormat>Custom</PresentationFormat>
  <Paragraphs>410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Interface Segregation / Dependency Inversion</vt:lpstr>
      <vt:lpstr>Table of Contents</vt:lpstr>
      <vt:lpstr>Questions</vt:lpstr>
      <vt:lpstr>Dependency Inversion</vt:lpstr>
      <vt:lpstr>Dependency Inversion Principle</vt:lpstr>
      <vt:lpstr>Dependencies and Coupling</vt:lpstr>
      <vt:lpstr>Dependencies and Coupling (2)</vt:lpstr>
      <vt:lpstr>The Problem</vt:lpstr>
      <vt:lpstr>Dependency Inversion Solution</vt:lpstr>
      <vt:lpstr>Dependency Examples</vt:lpstr>
      <vt:lpstr>How to DIP?</vt:lpstr>
      <vt:lpstr>Constructor Injection – Example</vt:lpstr>
      <vt:lpstr>How to DIP? (2)</vt:lpstr>
      <vt:lpstr>Setter Injection – Example</vt:lpstr>
      <vt:lpstr>How to DIP? (3)</vt:lpstr>
      <vt:lpstr>Problem: System Resources</vt:lpstr>
      <vt:lpstr>Solution: System Resources</vt:lpstr>
      <vt:lpstr>Problem: Services</vt:lpstr>
      <vt:lpstr>Solution: Services</vt:lpstr>
      <vt:lpstr>Layering</vt:lpstr>
      <vt:lpstr>Layering (2)</vt:lpstr>
      <vt:lpstr>Problem: Employee Info</vt:lpstr>
      <vt:lpstr>Solution: Employee Info</vt:lpstr>
      <vt:lpstr>Dependency Inversion Principle</vt:lpstr>
      <vt:lpstr>Interface Segregation</vt:lpstr>
      <vt:lpstr>ISP – Interface Segregation Principle</vt:lpstr>
      <vt:lpstr>Fat Interfaces</vt:lpstr>
      <vt:lpstr>"Fat" Interfaces</vt:lpstr>
      <vt:lpstr>How to ISP?</vt:lpstr>
      <vt:lpstr>Cohesive Interfaces</vt:lpstr>
      <vt:lpstr>Problem: Recharge</vt:lpstr>
      <vt:lpstr>Solution: Rechargeable </vt:lpstr>
      <vt:lpstr>Solution: Rechargeable (2) </vt:lpstr>
      <vt:lpstr>Problem: Security Door</vt:lpstr>
      <vt:lpstr>Solution: Security Door</vt:lpstr>
      <vt:lpstr>Summary</vt:lpstr>
      <vt:lpstr>DIP and ISP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Dependency Inversion and Interface Segregation Principles</dc:title>
  <dc:subject>C# Basics Course</dc:subject>
  <dc:creator/>
  <cp:keywords>Java, Dependency Inversion, Interface Segregation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2017-04-06T09:10:22Z</dcterms:modified>
  <cp:category>programming, software engineering,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